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  <p:sldMasterId id="2147484116" r:id="rId2"/>
  </p:sldMasterIdLst>
  <p:notesMasterIdLst>
    <p:notesMasterId r:id="rId7"/>
  </p:notesMasterIdLst>
  <p:handoutMasterIdLst>
    <p:handoutMasterId r:id="rId8"/>
  </p:handoutMasterIdLst>
  <p:sldIdLst>
    <p:sldId id="633" r:id="rId3"/>
    <p:sldId id="625" r:id="rId4"/>
    <p:sldId id="626" r:id="rId5"/>
    <p:sldId id="627" r:id="rId6"/>
  </p:sldIdLst>
  <p:sldSz cx="9144000" cy="5143500" type="screen16x9"/>
  <p:notesSz cx="6805613" cy="99441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4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min Hausdorf" initials="AHA" lastIdx="1" clrIdx="0"/>
  <p:cmAuthor id="1" name="Gizem Atisman" initials="GAT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052"/>
    <a:srgbClr val="F65275"/>
    <a:srgbClr val="F8809A"/>
    <a:srgbClr val="041E3C"/>
    <a:srgbClr val="041E42"/>
    <a:srgbClr val="FCBCCA"/>
    <a:srgbClr val="0C5CC6"/>
    <a:srgbClr val="D7C273"/>
    <a:srgbClr val="9E978E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8901" autoAdjust="0"/>
  </p:normalViewPr>
  <p:slideViewPr>
    <p:cSldViewPr snapToGrid="0" snapToObjects="1">
      <p:cViewPr varScale="1">
        <p:scale>
          <a:sx n="97" d="100"/>
          <a:sy n="97" d="100"/>
        </p:scale>
        <p:origin x="762" y="84"/>
      </p:cViewPr>
      <p:guideLst>
        <p:guide orient="horz" pos="1620"/>
        <p:guide pos="2880"/>
        <p:guide pos="5494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21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40316-3FB0-AC49-9724-FBCD29E0115A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889C-5E22-FE40-9F91-1D0E80D3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2A5C-EED2-8E42-8700-2077C2BD4744}" type="datetime1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0F8E-B86B-724D-83FF-760051E34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0F8E-B86B-724D-83FF-760051E34CC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2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0F8E-B86B-724D-83FF-760051E34CC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4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0F8E-B86B-724D-83FF-760051E34CC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2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0F8E-B86B-724D-83FF-760051E34CC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473" cy="5143499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>
            <a:off x="-1" y="2531253"/>
            <a:ext cx="7602902" cy="2612247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alpha val="55000"/>
                </a:schemeClr>
              </a:gs>
              <a:gs pos="34000">
                <a:srgbClr val="FFFFFF">
                  <a:alpha val="0"/>
                </a:srgbClr>
              </a:gs>
            </a:gsLst>
            <a:lin ang="16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rot="5400000" flipH="1">
            <a:off x="-814107" y="814101"/>
            <a:ext cx="5143501" cy="3515293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85000"/>
                  <a:lumOff val="15000"/>
                  <a:alpha val="55000"/>
                </a:schemeClr>
              </a:gs>
              <a:gs pos="34000">
                <a:srgbClr val="FFFFFF">
                  <a:alpha val="0"/>
                </a:srgbClr>
              </a:gs>
            </a:gsLst>
            <a:lin ang="181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6" name="Right Triangle 15"/>
          <p:cNvSpPr/>
          <p:nvPr userDrawn="1"/>
        </p:nvSpPr>
        <p:spPr>
          <a:xfrm rot="16200000">
            <a:off x="4801076" y="814099"/>
            <a:ext cx="5143501" cy="3515293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85000"/>
                  <a:lumOff val="15000"/>
                  <a:alpha val="55000"/>
                </a:schemeClr>
              </a:gs>
              <a:gs pos="34000">
                <a:srgbClr val="FFFFFF">
                  <a:alpha val="0"/>
                </a:srgbClr>
              </a:gs>
            </a:gsLst>
            <a:lin ang="181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76375"/>
            <a:ext cx="4559300" cy="1127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54324"/>
            <a:ext cx="4559300" cy="709613"/>
          </a:xfrm>
        </p:spPr>
        <p:txBody>
          <a:bodyPr anchor="t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54075"/>
            <a:ext cx="4559300" cy="298450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Kunden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Projektname</a:t>
            </a:r>
            <a:endParaRPr lang="en-US" dirty="0"/>
          </a:p>
        </p:txBody>
      </p:sp>
      <p:sp>
        <p:nvSpPr>
          <p:cNvPr id="12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0" y="266599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26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</p:spTree>
    <p:extLst>
      <p:ext uri="{BB962C8B-B14F-4D97-AF65-F5344CB8AC3E}">
        <p14:creationId xmlns:p14="http://schemas.microsoft.com/office/powerpoint/2010/main" val="406470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kaler Farb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998696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84855"/>
            <a:ext cx="3016732" cy="1624941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rgbClr val="F6527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02792" y="204788"/>
            <a:ext cx="4484007" cy="419825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75553182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511"/>
            <a:ext cx="4040188" cy="31731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21511"/>
            <a:ext cx="4041775" cy="31731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34456"/>
            <a:ext cx="4040188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46613" y="934456"/>
            <a:ext cx="4040188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2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4038600" cy="254555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254555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00175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+ 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1511"/>
            <a:ext cx="2651760" cy="27539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35040" y="1421511"/>
            <a:ext cx="2651760" cy="27539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3246120" y="1421511"/>
            <a:ext cx="2651760" cy="27539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57200" y="934456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55652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2651760" cy="268247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35040" y="1063229"/>
            <a:ext cx="2651760" cy="268247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3246120" y="1063229"/>
            <a:ext cx="2651760" cy="268247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860332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/ Kontaktdat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919041"/>
            <a:ext cx="6845467" cy="1219819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82080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="1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0" y="213886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57200" y="2655298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57200" y="3028516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phone number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57200" y="3401734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3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13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TIS_2017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387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2578044" cy="51435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919041"/>
            <a:ext cx="6845467" cy="1219819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2282078"/>
            <a:ext cx="3939436" cy="225725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0" y="213886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0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3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77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oduct Thumbnail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67912" y="0"/>
            <a:ext cx="5276088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EE7EB586-B23C-B748-A14C-C6A1460F7C11}" type="slidenum">
              <a:rPr lang="en-US" smtClean="0">
                <a:solidFill>
                  <a:srgbClr val="9E978E"/>
                </a:solidFill>
              </a:rPr>
              <a:pPr/>
              <a:t>‹#›</a:t>
            </a:fld>
            <a:endParaRPr lang="en-US" dirty="0">
              <a:solidFill>
                <a:srgbClr val="9E97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7203"/>
            <a:ext cx="2951825" cy="1557665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PROPRIETARY AND CONFIDENTIAL.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618889" y="390991"/>
            <a:ext cx="2067913" cy="155766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9E978E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356057" y="390991"/>
            <a:ext cx="2067913" cy="155766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9E978E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356057" y="1998421"/>
            <a:ext cx="2067912" cy="29998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CBA052"/>
                </a:solidFill>
              </a:defRPr>
            </a:lvl1pPr>
            <a:lvl2pPr marL="457189" indent="0">
              <a:buNone/>
              <a:defRPr sz="1400" b="1">
                <a:solidFill>
                  <a:schemeClr val="accent2"/>
                </a:solidFill>
              </a:defRPr>
            </a:lvl2pPr>
            <a:lvl3pPr marL="914378" indent="0">
              <a:buNone/>
              <a:defRPr sz="1400" b="1">
                <a:solidFill>
                  <a:schemeClr val="accent2"/>
                </a:solidFill>
              </a:defRPr>
            </a:lvl3pPr>
            <a:lvl4pPr marL="1371566" indent="0">
              <a:buNone/>
              <a:defRPr sz="1400" b="1">
                <a:solidFill>
                  <a:schemeClr val="accent2"/>
                </a:solidFill>
              </a:defRPr>
            </a:lvl4pPr>
            <a:lvl5pPr marL="1828754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618888" y="1998421"/>
            <a:ext cx="2067913" cy="29998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CBA052"/>
                </a:solidFill>
              </a:defRPr>
            </a:lvl1pPr>
            <a:lvl2pPr marL="457189" indent="0">
              <a:buNone/>
              <a:defRPr sz="1400" b="1">
                <a:solidFill>
                  <a:schemeClr val="accent2"/>
                </a:solidFill>
              </a:defRPr>
            </a:lvl2pPr>
            <a:lvl3pPr marL="914378" indent="0">
              <a:buNone/>
              <a:defRPr sz="1400" b="1">
                <a:solidFill>
                  <a:schemeClr val="accent2"/>
                </a:solidFill>
              </a:defRPr>
            </a:lvl3pPr>
            <a:lvl4pPr marL="1371566" indent="0">
              <a:buNone/>
              <a:defRPr sz="1400" b="1">
                <a:solidFill>
                  <a:schemeClr val="accent2"/>
                </a:solidFill>
              </a:defRPr>
            </a:lvl4pPr>
            <a:lvl5pPr marL="1828754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618889" y="2493478"/>
            <a:ext cx="2067913" cy="155766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9E978E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356057" y="2493478"/>
            <a:ext cx="2067913" cy="1557665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9E978E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4356057" y="4100908"/>
            <a:ext cx="2067912" cy="29998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CBA052"/>
                </a:solidFill>
              </a:defRPr>
            </a:lvl1pPr>
            <a:lvl2pPr marL="457189" indent="0">
              <a:buNone/>
              <a:defRPr sz="1400" b="1">
                <a:solidFill>
                  <a:schemeClr val="accent2"/>
                </a:solidFill>
              </a:defRPr>
            </a:lvl2pPr>
            <a:lvl3pPr marL="914378" indent="0">
              <a:buNone/>
              <a:defRPr sz="1400" b="1">
                <a:solidFill>
                  <a:schemeClr val="accent2"/>
                </a:solidFill>
              </a:defRPr>
            </a:lvl3pPr>
            <a:lvl4pPr marL="1371566" indent="0">
              <a:buNone/>
              <a:defRPr sz="1400" b="1">
                <a:solidFill>
                  <a:schemeClr val="accent2"/>
                </a:solidFill>
              </a:defRPr>
            </a:lvl4pPr>
            <a:lvl5pPr marL="1828754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618888" y="4100908"/>
            <a:ext cx="2067912" cy="29998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rgbClr val="CBA052"/>
                </a:solidFill>
              </a:defRPr>
            </a:lvl1pPr>
            <a:lvl2pPr marL="457189" indent="0">
              <a:buNone/>
              <a:defRPr sz="1400" b="1">
                <a:solidFill>
                  <a:schemeClr val="accent2"/>
                </a:solidFill>
              </a:defRPr>
            </a:lvl2pPr>
            <a:lvl3pPr marL="914378" indent="0">
              <a:buNone/>
              <a:defRPr sz="1400" b="1">
                <a:solidFill>
                  <a:schemeClr val="accent2"/>
                </a:solidFill>
              </a:defRPr>
            </a:lvl3pPr>
            <a:lvl4pPr marL="1371566" indent="0">
              <a:buNone/>
              <a:defRPr sz="1400" b="1">
                <a:solidFill>
                  <a:schemeClr val="accent2"/>
                </a:solidFill>
              </a:defRPr>
            </a:lvl4pPr>
            <a:lvl5pPr marL="1828754" indent="0">
              <a:buNone/>
              <a:defRPr sz="1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65553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189" indent="0">
              <a:buNone/>
              <a:defRPr sz="800"/>
            </a:lvl2pPr>
            <a:lvl3pPr marL="914378" indent="0">
              <a:buNone/>
              <a:defRPr sz="800"/>
            </a:lvl3pPr>
            <a:lvl4pPr marL="1371566" indent="0">
              <a:buNone/>
              <a:defRPr sz="800"/>
            </a:lvl4pPr>
            <a:lvl5pPr marL="1828754" indent="0">
              <a:buNone/>
              <a:defRPr sz="800"/>
            </a:lvl5pPr>
          </a:lstStyle>
          <a:p>
            <a:pPr lvl="0"/>
            <a:r>
              <a:rPr lang="en-US" dirty="0"/>
              <a:t>Optional chapter 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457201" y="2049988"/>
            <a:ext cx="2951825" cy="235090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43450"/>
            <a:ext cx="762695" cy="24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6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473" cy="5143499"/>
          </a:xfrm>
          <a:prstGeom prst="rect">
            <a:avLst/>
          </a:prstGeom>
        </p:spPr>
      </p:pic>
      <p:sp>
        <p:nvSpPr>
          <p:cNvPr id="3" name="Right Triangle 2"/>
          <p:cNvSpPr/>
          <p:nvPr userDrawn="1"/>
        </p:nvSpPr>
        <p:spPr>
          <a:xfrm>
            <a:off x="-1" y="2531253"/>
            <a:ext cx="7602902" cy="2612247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alpha val="55000"/>
                </a:schemeClr>
              </a:gs>
              <a:gs pos="34000">
                <a:srgbClr val="FFFFFF">
                  <a:alpha val="0"/>
                </a:srgbClr>
              </a:gs>
            </a:gsLst>
            <a:lin ang="16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 flipH="1">
            <a:off x="-814107" y="814101"/>
            <a:ext cx="5143501" cy="3515293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85000"/>
                  <a:lumOff val="15000"/>
                  <a:alpha val="55000"/>
                </a:schemeClr>
              </a:gs>
              <a:gs pos="34000">
                <a:srgbClr val="FFFFFF">
                  <a:alpha val="0"/>
                </a:srgbClr>
              </a:gs>
            </a:gsLst>
            <a:lin ang="181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6" name="Right Triangle 15"/>
          <p:cNvSpPr/>
          <p:nvPr userDrawn="1"/>
        </p:nvSpPr>
        <p:spPr>
          <a:xfrm rot="16200000">
            <a:off x="4801076" y="814099"/>
            <a:ext cx="5143501" cy="3515293"/>
          </a:xfrm>
          <a:prstGeom prst="rtTriangle">
            <a:avLst/>
          </a:prstGeom>
          <a:gradFill flip="none" rotWithShape="1">
            <a:gsLst>
              <a:gs pos="0">
                <a:schemeClr val="accent6">
                  <a:lumMod val="85000"/>
                  <a:lumOff val="15000"/>
                  <a:alpha val="55000"/>
                </a:schemeClr>
              </a:gs>
              <a:gs pos="34000">
                <a:srgbClr val="FFFFFF">
                  <a:alpha val="0"/>
                </a:srgbClr>
              </a:gs>
            </a:gsLst>
            <a:lin ang="181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76375"/>
            <a:ext cx="4559300" cy="1127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54324"/>
            <a:ext cx="4559300" cy="709613"/>
          </a:xfrm>
        </p:spPr>
        <p:txBody>
          <a:bodyPr anchor="t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54075"/>
            <a:ext cx="4559300" cy="298450"/>
          </a:xfrm>
        </p:spPr>
        <p:txBody>
          <a:bodyPr anchor="t">
            <a:no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Kunden</a:t>
            </a:r>
            <a:r>
              <a:rPr lang="en-US" dirty="0"/>
              <a:t>-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Projektname</a:t>
            </a:r>
            <a:endParaRPr lang="en-US" dirty="0"/>
          </a:p>
        </p:txBody>
      </p:sp>
      <p:sp>
        <p:nvSpPr>
          <p:cNvPr id="12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0" y="266599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26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</p:spTree>
    <p:extLst>
      <p:ext uri="{BB962C8B-B14F-4D97-AF65-F5344CB8AC3E}">
        <p14:creationId xmlns:p14="http://schemas.microsoft.com/office/powerpoint/2010/main" val="1553692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2578044" cy="51435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919041"/>
            <a:ext cx="6845467" cy="1219819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2282078"/>
            <a:ext cx="3939436" cy="225725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0" y="213886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93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57200" y="1938528"/>
            <a:ext cx="8001000" cy="150876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344168"/>
            <a:ext cx="6629400" cy="530352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79300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457200" y="1938528"/>
            <a:ext cx="8001000" cy="1508760"/>
          </a:xfrm>
        </p:spPr>
        <p:txBody>
          <a:bodyPr anchor="t"/>
          <a:lstStyle>
            <a:lvl1pPr>
              <a:defRPr>
                <a:solidFill>
                  <a:srgbClr val="F6527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344168"/>
            <a:ext cx="6629400" cy="530352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79174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+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473" cy="51434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1938528"/>
            <a:ext cx="8001000" cy="150876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344168"/>
            <a:ext cx="6629400" cy="530352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  <p:cxnSp>
        <p:nvCxnSpPr>
          <p:cNvPr id="9" name="Straight Connector 7"/>
          <p:cNvCxnSpPr/>
          <p:nvPr userDrawn="1"/>
        </p:nvCxnSpPr>
        <p:spPr>
          <a:xfrm flipH="1">
            <a:off x="427812" y="4616146"/>
            <a:ext cx="8324676" cy="0"/>
          </a:xfrm>
          <a:prstGeom prst="line">
            <a:avLst/>
          </a:prstGeom>
          <a:ln w="12700">
            <a:solidFill>
              <a:srgbClr val="CBA05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959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34456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511"/>
            <a:ext cx="6096000" cy="31731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029981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Untertitel und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511"/>
            <a:ext cx="6096000" cy="317311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34456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117431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57200" y="1938528"/>
            <a:ext cx="8001000" cy="150876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344168"/>
            <a:ext cx="6629400" cy="530352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691457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6096000" cy="33944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019357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&amp;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6096000" cy="33944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500442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kaler Farb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998696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84855"/>
            <a:ext cx="3016732" cy="1624941"/>
          </a:xfrm>
        </p:spPr>
        <p:txBody>
          <a:bodyPr anchor="ctr">
            <a:noAutofit/>
          </a:bodyPr>
          <a:lstStyle>
            <a:lvl1pPr algn="l">
              <a:defRPr sz="3600" b="1">
                <a:solidFill>
                  <a:srgbClr val="F6527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02792" y="204788"/>
            <a:ext cx="4484007" cy="419825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© OTIS GmbH &amp; Co. OHG. Alle Rechte vorbehalten.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68349386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511"/>
            <a:ext cx="4040188" cy="31731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21511"/>
            <a:ext cx="4041775" cy="31731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34456"/>
            <a:ext cx="4040188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46613" y="934456"/>
            <a:ext cx="4040188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82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4038600" cy="254555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3229"/>
            <a:ext cx="4038600" cy="254555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1949701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+ 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1511"/>
            <a:ext cx="2651760" cy="27539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35040" y="1421511"/>
            <a:ext cx="2651760" cy="27539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3246120" y="1421511"/>
            <a:ext cx="2651760" cy="27539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57200" y="934456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298986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3229"/>
            <a:ext cx="2651760" cy="268247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35040" y="1063229"/>
            <a:ext cx="2651760" cy="268247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3246120" y="1063229"/>
            <a:ext cx="2651760" cy="268247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1324528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/ Kontaktdat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" y="919041"/>
            <a:ext cx="6845467" cy="1219819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282080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="1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0" y="213886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57200" y="2655298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57200" y="3028516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phone number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57200" y="3401734"/>
            <a:ext cx="5375205" cy="373218"/>
          </a:xfrm>
        </p:spPr>
        <p:txBody>
          <a:bodyPr anchor="ctr"/>
          <a:lstStyle>
            <a:lvl1pPr marL="0" indent="0">
              <a:buFont typeface="Arial"/>
              <a:buNone/>
              <a:defRPr baseline="0">
                <a:solidFill>
                  <a:schemeClr val="bg1"/>
                </a:solidFill>
              </a:defRPr>
            </a:lvl1pPr>
            <a:lvl2pPr marL="742950" indent="-285750"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 marL="1200150" indent="-285750"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5606" y="4743449"/>
            <a:ext cx="4258624" cy="2495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01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5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8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457200" y="1938528"/>
            <a:ext cx="8001000" cy="1508760"/>
          </a:xfrm>
        </p:spPr>
        <p:txBody>
          <a:bodyPr anchor="t"/>
          <a:lstStyle>
            <a:lvl1pPr>
              <a:defRPr>
                <a:solidFill>
                  <a:srgbClr val="F6527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344168"/>
            <a:ext cx="6629400" cy="530352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192706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TIS_2017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722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1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387" y="4746235"/>
            <a:ext cx="1038338" cy="2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8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4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tion Title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2578044" cy="5143500"/>
          </a:xfrm>
          <a:solidFill>
            <a:schemeClr val="tx1">
              <a:alpha val="9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2" y="919043"/>
            <a:ext cx="6845467" cy="1219819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2" y="2282080"/>
            <a:ext cx="5375205" cy="225725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457121" indent="0">
              <a:buFont typeface="Arial"/>
              <a:buNone/>
              <a:defRPr>
                <a:solidFill>
                  <a:schemeClr val="bg1"/>
                </a:solidFill>
              </a:defRPr>
            </a:lvl2pPr>
            <a:lvl3pPr marL="914242" indent="0">
              <a:buFont typeface="Arial"/>
              <a:buNone/>
              <a:defRPr>
                <a:solidFill>
                  <a:schemeClr val="bg1"/>
                </a:solidFill>
              </a:defRPr>
            </a:lvl3pPr>
            <a:lvl4pPr marL="1371364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484" indent="0"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5" hasCustomPrompt="1"/>
          </p:nvPr>
        </p:nvSpPr>
        <p:spPr>
          <a:xfrm>
            <a:off x="564612" y="2138860"/>
            <a:ext cx="577581" cy="27432"/>
          </a:xfrm>
          <a:solidFill>
            <a:schemeClr val="accent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2550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0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8" y="2030730"/>
            <a:ext cx="3316224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+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0473" cy="51434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457200" y="1938528"/>
            <a:ext cx="8001000" cy="150876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344168"/>
            <a:ext cx="6629400" cy="530352"/>
          </a:xfrm>
        </p:spPr>
        <p:txBody>
          <a:bodyPr anchor="b"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08387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34456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511"/>
            <a:ext cx="6096000" cy="317311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298937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Untertitel und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1511"/>
            <a:ext cx="6096000" cy="3173111"/>
          </a:xfr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934456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400" b="1">
                <a:solidFill>
                  <a:srgbClr val="F6527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23333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6096000" cy="33944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30849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&amp; Inhal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6096000" cy="339447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5552"/>
            <a:ext cx="2282825" cy="325438"/>
          </a:xfrm>
        </p:spPr>
        <p:txBody>
          <a:bodyPr anchor="ctr">
            <a:noAutofit/>
          </a:bodyPr>
          <a:lstStyle>
            <a:lvl1pPr marL="0" indent="0">
              <a:buNone/>
              <a:defRPr sz="800" baseline="0">
                <a:solidFill>
                  <a:srgbClr val="FFFFFF"/>
                </a:solidFill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de-DE" noProof="0" dirty="0"/>
              <a:t>Optionale Kapitelüberschrift</a:t>
            </a:r>
          </a:p>
        </p:txBody>
      </p:sp>
    </p:spTree>
    <p:extLst>
      <p:ext uri="{BB962C8B-B14F-4D97-AF65-F5344CB8AC3E}">
        <p14:creationId xmlns:p14="http://schemas.microsoft.com/office/powerpoint/2010/main" val="33677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120"/>
            <a:ext cx="8229600" cy="707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903"/>
            <a:ext cx="8229600" cy="335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335606" y="4743449"/>
            <a:ext cx="4258624" cy="24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kern="800" spc="50">
                <a:solidFill>
                  <a:schemeClr val="accent3"/>
                </a:solidFill>
              </a:defRPr>
            </a:lvl1pPr>
          </a:lstStyle>
          <a:p>
            <a:r>
              <a:rPr lang="de-DE" dirty="0"/>
              <a:t>© OTIS GmbH &amp; Co. OHG. Alle Rechte vorbehalten.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618888" y="4743449"/>
            <a:ext cx="2133600" cy="24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800" spc="50">
                <a:solidFill>
                  <a:srgbClr val="9E978E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OTIS_2017_NAVY_PMS 282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860" r:id="rId2"/>
    <p:sldLayoutId id="2147483861" r:id="rId3"/>
    <p:sldLayoutId id="2147483862" r:id="rId4"/>
    <p:sldLayoutId id="2147483982" r:id="rId5"/>
    <p:sldLayoutId id="2147483863" r:id="rId6"/>
    <p:sldLayoutId id="2147483864" r:id="rId7"/>
    <p:sldLayoutId id="2147483865" r:id="rId8"/>
    <p:sldLayoutId id="2147483866" r:id="rId9"/>
    <p:sldLayoutId id="2147484098" r:id="rId10"/>
    <p:sldLayoutId id="2147483869" r:id="rId11"/>
    <p:sldLayoutId id="2147483870" r:id="rId12"/>
    <p:sldLayoutId id="2147483871" r:id="rId13"/>
    <p:sldLayoutId id="2147483872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4106" r:id="rId21"/>
    <p:sldLayoutId id="2147484112" r:id="rId2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120"/>
            <a:ext cx="8229600" cy="707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8903"/>
            <a:ext cx="8229600" cy="335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" y="4594623"/>
            <a:ext cx="82296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335606" y="4743449"/>
            <a:ext cx="4258624" cy="24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kern="800" spc="50">
                <a:solidFill>
                  <a:schemeClr val="accent3"/>
                </a:solidFill>
              </a:defRPr>
            </a:lvl1pPr>
          </a:lstStyle>
          <a:p>
            <a:r>
              <a:rPr lang="de-DE" dirty="0">
                <a:solidFill>
                  <a:srgbClr val="9E978E"/>
                </a:solidFill>
              </a:rPr>
              <a:t>© OTIS GmbH &amp; Co. OHG. Alle Rechte vorbehalten.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618888" y="4743449"/>
            <a:ext cx="2133600" cy="249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800" spc="50">
                <a:solidFill>
                  <a:srgbClr val="9E978E"/>
                </a:solidFill>
              </a:defRPr>
            </a:lvl1pPr>
          </a:lstStyle>
          <a:p>
            <a:fld id="{EE7EB586-B23C-B748-A14C-C6A1460F7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OTIS_2017_NAVY_PMS 282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743449"/>
            <a:ext cx="762695" cy="2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  <p:sldLayoutId id="2147484134" r:id="rId18"/>
    <p:sldLayoutId id="2147484135" r:id="rId19"/>
    <p:sldLayoutId id="2147484136" r:id="rId20"/>
    <p:sldLayoutId id="2147484137" r:id="rId21"/>
    <p:sldLayoutId id="2147484138" r:id="rId22"/>
    <p:sldLayoutId id="2147484139" r:id="rId2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884076" y="4818477"/>
            <a:ext cx="2133600" cy="249238"/>
          </a:xfrm>
        </p:spPr>
        <p:txBody>
          <a:bodyPr/>
          <a:lstStyle/>
          <a:p>
            <a:fld id="{EE7EB586-B23C-B748-A14C-C6A1460F7C1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8" y="4645780"/>
            <a:ext cx="1013988" cy="4281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/>
        </p:blipFill>
        <p:spPr>
          <a:xfrm>
            <a:off x="0" y="0"/>
            <a:ext cx="9144000" cy="5149516"/>
          </a:xfrm>
          <a:prstGeom prst="rect">
            <a:avLst/>
          </a:prstGeom>
        </p:spPr>
      </p:pic>
      <p:sp>
        <p:nvSpPr>
          <p:cNvPr id="41" name="Text Placeholder 4"/>
          <p:cNvSpPr txBox="1">
            <a:spLocks/>
          </p:cNvSpPr>
          <p:nvPr/>
        </p:nvSpPr>
        <p:spPr>
          <a:xfrm>
            <a:off x="2" y="-16229"/>
            <a:ext cx="9143999" cy="5159729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/>
              <a:t>  </a:t>
            </a:r>
            <a:endParaRPr lang="en-US" dirty="0"/>
          </a:p>
        </p:txBody>
      </p:sp>
      <p:pic>
        <p:nvPicPr>
          <p:cNvPr id="42" name="Picture 47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795" y="3529569"/>
            <a:ext cx="713888" cy="713888"/>
          </a:xfrm>
          <a:prstGeom prst="rect">
            <a:avLst/>
          </a:prstGeom>
        </p:spPr>
      </p:pic>
      <p:pic>
        <p:nvPicPr>
          <p:cNvPr id="43" name="Picture 12"/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973" y="2332283"/>
            <a:ext cx="685800" cy="685800"/>
          </a:xfrm>
          <a:prstGeom prst="rect">
            <a:avLst/>
          </a:prstGeom>
        </p:spPr>
      </p:pic>
      <p:sp>
        <p:nvSpPr>
          <p:cNvPr id="44" name="Titre 7"/>
          <p:cNvSpPr txBox="1">
            <a:spLocks/>
          </p:cNvSpPr>
          <p:nvPr/>
        </p:nvSpPr>
        <p:spPr>
          <a:xfrm>
            <a:off x="214746" y="85343"/>
            <a:ext cx="669136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2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Gen2 </a:t>
            </a:r>
            <a:r>
              <a:rPr lang="tr-TR" sz="3200" dirty="0">
                <a:solidFill>
                  <a:schemeClr val="bg1"/>
                </a:solidFill>
              </a:rPr>
              <a:t>Robusta ED</a:t>
            </a:r>
            <a:r>
              <a:rPr lang="de-DE" sz="3200" dirty="0">
                <a:solidFill>
                  <a:schemeClr val="bg1"/>
                </a:solidFill>
              </a:rPr>
              <a:t> (BUGA)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6" name="Picture 16"/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50" y="1174272"/>
            <a:ext cx="576000" cy="576000"/>
          </a:xfrm>
          <a:prstGeom prst="rect">
            <a:avLst/>
          </a:prstGeom>
        </p:spPr>
      </p:pic>
      <p:sp>
        <p:nvSpPr>
          <p:cNvPr id="47" name="ZoneTexte 24"/>
          <p:cNvSpPr txBox="1"/>
          <p:nvPr/>
        </p:nvSpPr>
        <p:spPr>
          <a:xfrm>
            <a:off x="254444" y="710620"/>
            <a:ext cx="561662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defTabSz="457189">
              <a:defRPr b="1">
                <a:solidFill>
                  <a:srgbClr val="CBA052"/>
                </a:solidFill>
              </a:defRPr>
            </a:lvl1pPr>
          </a:lstStyle>
          <a:p>
            <a:r>
              <a:rPr lang="en-US" dirty="0"/>
              <a:t>BEX for </a:t>
            </a:r>
            <a:r>
              <a:rPr lang="tr-TR" dirty="0"/>
              <a:t>service </a:t>
            </a:r>
            <a:r>
              <a:rPr lang="tr-TR" dirty="0" err="1"/>
              <a:t>lifts</a:t>
            </a:r>
            <a:r>
              <a:rPr lang="tr-TR" dirty="0"/>
              <a:t> at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capacities</a:t>
            </a:r>
            <a:endParaRPr lang="en-US" dirty="0"/>
          </a:p>
        </p:txBody>
      </p:sp>
      <p:pic>
        <p:nvPicPr>
          <p:cNvPr id="50" name="Picture 10"/>
          <p:cNvPicPr>
            <a:picLocks noChangeAspect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70" y="3122343"/>
            <a:ext cx="527943" cy="527943"/>
          </a:xfrm>
          <a:prstGeom prst="rect">
            <a:avLst/>
          </a:prstGeom>
        </p:spPr>
      </p:pic>
      <p:pic>
        <p:nvPicPr>
          <p:cNvPr id="64" name="Picture 32"/>
          <p:cNvPicPr>
            <a:picLocks noChangeAspect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1" y="1525979"/>
            <a:ext cx="537584" cy="537584"/>
          </a:xfrm>
          <a:prstGeom prst="rect">
            <a:avLst/>
          </a:prstGeom>
        </p:spPr>
      </p:pic>
      <p:sp>
        <p:nvSpPr>
          <p:cNvPr id="65" name="ZoneTexte 29"/>
          <p:cNvSpPr txBox="1"/>
          <p:nvPr/>
        </p:nvSpPr>
        <p:spPr>
          <a:xfrm>
            <a:off x="739955" y="3247815"/>
            <a:ext cx="187368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defTabSz="457189"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75</a:t>
            </a:r>
            <a:r>
              <a:rPr lang="en-US" dirty="0"/>
              <a:t> m / </a:t>
            </a:r>
            <a:r>
              <a:rPr lang="tr-TR" dirty="0"/>
              <a:t>24</a:t>
            </a:r>
            <a:r>
              <a:rPr lang="en-US" dirty="0"/>
              <a:t> stops</a:t>
            </a:r>
          </a:p>
        </p:txBody>
      </p:sp>
      <p:sp>
        <p:nvSpPr>
          <p:cNvPr id="66" name="ZoneTexte 30"/>
          <p:cNvSpPr txBox="1"/>
          <p:nvPr/>
        </p:nvSpPr>
        <p:spPr>
          <a:xfrm>
            <a:off x="766127" y="1547162"/>
            <a:ext cx="322755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defTabSz="457189"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3000</a:t>
            </a:r>
            <a:r>
              <a:rPr lang="en-US" dirty="0"/>
              <a:t>, </a:t>
            </a:r>
            <a:r>
              <a:rPr lang="tr-TR" dirty="0"/>
              <a:t>3500</a:t>
            </a:r>
            <a:r>
              <a:rPr lang="en-US" dirty="0"/>
              <a:t>, </a:t>
            </a:r>
            <a:r>
              <a:rPr lang="tr-TR" dirty="0"/>
              <a:t>4000</a:t>
            </a:r>
            <a:r>
              <a:rPr lang="en-US" dirty="0"/>
              <a:t>, </a:t>
            </a:r>
            <a:r>
              <a:rPr lang="tr-TR" dirty="0"/>
              <a:t>4500</a:t>
            </a:r>
            <a:r>
              <a:rPr lang="en-US" dirty="0"/>
              <a:t>, </a:t>
            </a:r>
            <a:r>
              <a:rPr lang="tr-TR" dirty="0"/>
              <a:t>5000</a:t>
            </a:r>
            <a:endParaRPr lang="en-US" dirty="0"/>
          </a:p>
        </p:txBody>
      </p:sp>
      <p:pic>
        <p:nvPicPr>
          <p:cNvPr id="68" name="Picture 10"/>
          <p:cNvPicPr>
            <a:picLocks noChangeAspect="1"/>
          </p:cNvPicPr>
          <p:nvPr/>
        </p:nvPicPr>
        <p:blipFill>
          <a:blip r:embed="rId11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1" y="2351583"/>
            <a:ext cx="527943" cy="527943"/>
          </a:xfrm>
          <a:prstGeom prst="rect">
            <a:avLst/>
          </a:prstGeom>
        </p:spPr>
      </p:pic>
      <p:pic>
        <p:nvPicPr>
          <p:cNvPr id="69" name="Picture 16"/>
          <p:cNvPicPr>
            <a:picLocks noChangeAspect="1"/>
          </p:cNvPicPr>
          <p:nvPr/>
        </p:nvPicPr>
        <p:blipFill>
          <a:blip r:embed="rId1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2" y="3922804"/>
            <a:ext cx="513362" cy="513362"/>
          </a:xfrm>
          <a:prstGeom prst="rect">
            <a:avLst/>
          </a:prstGeom>
        </p:spPr>
      </p:pic>
      <p:sp>
        <p:nvSpPr>
          <p:cNvPr id="70" name="ZoneTexte 33"/>
          <p:cNvSpPr txBox="1"/>
          <p:nvPr/>
        </p:nvSpPr>
        <p:spPr>
          <a:xfrm>
            <a:off x="772021" y="2367944"/>
            <a:ext cx="2922917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defTabSz="457189">
              <a:defRPr sz="1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40</a:t>
            </a:r>
            <a:r>
              <a:rPr lang="en-US" dirty="0"/>
              <a:t>, </a:t>
            </a:r>
            <a:r>
              <a:rPr lang="tr-TR" dirty="0"/>
              <a:t>46</a:t>
            </a:r>
            <a:r>
              <a:rPr lang="en-US" dirty="0"/>
              <a:t>, </a:t>
            </a:r>
            <a:r>
              <a:rPr lang="tr-TR" dirty="0"/>
              <a:t>53</a:t>
            </a:r>
            <a:r>
              <a:rPr lang="en-US" dirty="0"/>
              <a:t>, </a:t>
            </a:r>
            <a:r>
              <a:rPr lang="tr-TR" dirty="0"/>
              <a:t>60</a:t>
            </a:r>
            <a:r>
              <a:rPr lang="en-US" dirty="0"/>
              <a:t>, </a:t>
            </a:r>
            <a:r>
              <a:rPr lang="tr-TR" dirty="0"/>
              <a:t>66 </a:t>
            </a:r>
            <a:r>
              <a:rPr lang="en-US" dirty="0"/>
              <a:t>passengers</a:t>
            </a:r>
          </a:p>
        </p:txBody>
      </p:sp>
      <p:sp>
        <p:nvSpPr>
          <p:cNvPr id="71" name="ZoneTexte 34"/>
          <p:cNvSpPr txBox="1"/>
          <p:nvPr/>
        </p:nvSpPr>
        <p:spPr>
          <a:xfrm>
            <a:off x="764336" y="3940319"/>
            <a:ext cx="2811161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defTabSz="457189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0.5</a:t>
            </a:r>
            <a:r>
              <a:rPr lang="tr-TR" dirty="0"/>
              <a:t> / 0.8 / </a:t>
            </a:r>
            <a:r>
              <a:rPr lang="en-US" dirty="0"/>
              <a:t>1</a:t>
            </a:r>
            <a:r>
              <a:rPr lang="tr-TR" dirty="0"/>
              <a:t> </a:t>
            </a:r>
            <a:r>
              <a:rPr lang="en-US" dirty="0"/>
              <a:t>/</a:t>
            </a:r>
            <a:r>
              <a:rPr lang="tr-TR" dirty="0"/>
              <a:t> </a:t>
            </a:r>
            <a:r>
              <a:rPr lang="en-US" dirty="0"/>
              <a:t>1</a:t>
            </a:r>
            <a:r>
              <a:rPr lang="tr-TR" dirty="0"/>
              <a:t>.6 </a:t>
            </a:r>
            <a:r>
              <a:rPr lang="en-US" dirty="0"/>
              <a:t>/</a:t>
            </a:r>
            <a:r>
              <a:rPr lang="tr-TR" dirty="0"/>
              <a:t> </a:t>
            </a:r>
          </a:p>
          <a:p>
            <a:pPr lvl="0"/>
            <a:r>
              <a:rPr lang="en-US" dirty="0"/>
              <a:t>1</a:t>
            </a:r>
            <a:r>
              <a:rPr lang="tr-TR" dirty="0"/>
              <a:t>.75 </a:t>
            </a:r>
            <a:r>
              <a:rPr lang="en-US" dirty="0">
                <a:cs typeface="Arial" panose="020B0604020202020204" pitchFamily="34" charset="0"/>
              </a:rPr>
              <a:t>m/s</a:t>
            </a:r>
            <a:endParaRPr lang="en-US" dirty="0"/>
          </a:p>
        </p:txBody>
      </p:sp>
      <p:sp>
        <p:nvSpPr>
          <p:cNvPr id="72" name="Freeform 27"/>
          <p:cNvSpPr/>
          <p:nvPr/>
        </p:nvSpPr>
        <p:spPr>
          <a:xfrm rot="10800000" flipH="1">
            <a:off x="2778294" y="2978360"/>
            <a:ext cx="1728000" cy="1728000"/>
          </a:xfrm>
          <a:custGeom>
            <a:avLst/>
            <a:gdLst>
              <a:gd name="connsiteX0" fmla="*/ 1491343 w 4288971"/>
              <a:gd name="connsiteY0" fmla="*/ 0 h 2993572"/>
              <a:gd name="connsiteX1" fmla="*/ 0 w 4288971"/>
              <a:gd name="connsiteY1" fmla="*/ 1491343 h 2993572"/>
              <a:gd name="connsiteX2" fmla="*/ 1502229 w 4288971"/>
              <a:gd name="connsiteY2" fmla="*/ 2993572 h 2993572"/>
              <a:gd name="connsiteX3" fmla="*/ 2993571 w 4288971"/>
              <a:gd name="connsiteY3" fmla="*/ 1502230 h 2993572"/>
              <a:gd name="connsiteX4" fmla="*/ 2111827 w 4288971"/>
              <a:gd name="connsiteY4" fmla="*/ 620486 h 2993572"/>
              <a:gd name="connsiteX5" fmla="*/ 2024743 w 4288971"/>
              <a:gd name="connsiteY5" fmla="*/ 587829 h 2993572"/>
              <a:gd name="connsiteX6" fmla="*/ 4288971 w 4288971"/>
              <a:gd name="connsiteY6" fmla="*/ 1121229 h 2993572"/>
              <a:gd name="connsiteX7" fmla="*/ 3875314 w 4288971"/>
              <a:gd name="connsiteY7" fmla="*/ 1545772 h 2993572"/>
              <a:gd name="connsiteX0" fmla="*/ 1491343 w 4288971"/>
              <a:gd name="connsiteY0" fmla="*/ 0 h 2993572"/>
              <a:gd name="connsiteX1" fmla="*/ 0 w 4288971"/>
              <a:gd name="connsiteY1" fmla="*/ 1491343 h 2993572"/>
              <a:gd name="connsiteX2" fmla="*/ 1502229 w 4288971"/>
              <a:gd name="connsiteY2" fmla="*/ 2993572 h 2993572"/>
              <a:gd name="connsiteX3" fmla="*/ 2993571 w 4288971"/>
              <a:gd name="connsiteY3" fmla="*/ 1502230 h 2993572"/>
              <a:gd name="connsiteX4" fmla="*/ 2111827 w 4288971"/>
              <a:gd name="connsiteY4" fmla="*/ 620486 h 2993572"/>
              <a:gd name="connsiteX5" fmla="*/ 2024743 w 4288971"/>
              <a:gd name="connsiteY5" fmla="*/ 587829 h 2993572"/>
              <a:gd name="connsiteX6" fmla="*/ 4288971 w 4288971"/>
              <a:gd name="connsiteY6" fmla="*/ 1121229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111827 w 2993571"/>
              <a:gd name="connsiteY4" fmla="*/ 620486 h 2993572"/>
              <a:gd name="connsiteX5" fmla="*/ 2024743 w 2993571"/>
              <a:gd name="connsiteY5" fmla="*/ 587829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111827 w 2993571"/>
              <a:gd name="connsiteY4" fmla="*/ 620486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009998 w 2993571"/>
              <a:gd name="connsiteY4" fmla="*/ 518657 h 299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571" h="2993572">
                <a:moveTo>
                  <a:pt x="1491343" y="0"/>
                </a:moveTo>
                <a:lnTo>
                  <a:pt x="0" y="1491343"/>
                </a:lnTo>
                <a:lnTo>
                  <a:pt x="1502229" y="2993572"/>
                </a:lnTo>
                <a:lnTo>
                  <a:pt x="2993571" y="1502230"/>
                </a:lnTo>
                <a:lnTo>
                  <a:pt x="2009998" y="518657"/>
                </a:lnTo>
              </a:path>
            </a:pathLst>
          </a:custGeom>
          <a:noFill/>
          <a:ln w="38100">
            <a:solidFill>
              <a:srgbClr val="CBA05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45718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Freeform 27"/>
          <p:cNvSpPr/>
          <p:nvPr/>
        </p:nvSpPr>
        <p:spPr>
          <a:xfrm rot="10800000" flipH="1">
            <a:off x="3925450" y="1801568"/>
            <a:ext cx="1728000" cy="1728000"/>
          </a:xfrm>
          <a:custGeom>
            <a:avLst/>
            <a:gdLst>
              <a:gd name="connsiteX0" fmla="*/ 1491343 w 4288971"/>
              <a:gd name="connsiteY0" fmla="*/ 0 h 2993572"/>
              <a:gd name="connsiteX1" fmla="*/ 0 w 4288971"/>
              <a:gd name="connsiteY1" fmla="*/ 1491343 h 2993572"/>
              <a:gd name="connsiteX2" fmla="*/ 1502229 w 4288971"/>
              <a:gd name="connsiteY2" fmla="*/ 2993572 h 2993572"/>
              <a:gd name="connsiteX3" fmla="*/ 2993571 w 4288971"/>
              <a:gd name="connsiteY3" fmla="*/ 1502230 h 2993572"/>
              <a:gd name="connsiteX4" fmla="*/ 2111827 w 4288971"/>
              <a:gd name="connsiteY4" fmla="*/ 620486 h 2993572"/>
              <a:gd name="connsiteX5" fmla="*/ 2024743 w 4288971"/>
              <a:gd name="connsiteY5" fmla="*/ 587829 h 2993572"/>
              <a:gd name="connsiteX6" fmla="*/ 4288971 w 4288971"/>
              <a:gd name="connsiteY6" fmla="*/ 1121229 h 2993572"/>
              <a:gd name="connsiteX7" fmla="*/ 3875314 w 4288971"/>
              <a:gd name="connsiteY7" fmla="*/ 1545772 h 2993572"/>
              <a:gd name="connsiteX0" fmla="*/ 1491343 w 4288971"/>
              <a:gd name="connsiteY0" fmla="*/ 0 h 2993572"/>
              <a:gd name="connsiteX1" fmla="*/ 0 w 4288971"/>
              <a:gd name="connsiteY1" fmla="*/ 1491343 h 2993572"/>
              <a:gd name="connsiteX2" fmla="*/ 1502229 w 4288971"/>
              <a:gd name="connsiteY2" fmla="*/ 2993572 h 2993572"/>
              <a:gd name="connsiteX3" fmla="*/ 2993571 w 4288971"/>
              <a:gd name="connsiteY3" fmla="*/ 1502230 h 2993572"/>
              <a:gd name="connsiteX4" fmla="*/ 2111827 w 4288971"/>
              <a:gd name="connsiteY4" fmla="*/ 620486 h 2993572"/>
              <a:gd name="connsiteX5" fmla="*/ 2024743 w 4288971"/>
              <a:gd name="connsiteY5" fmla="*/ 587829 h 2993572"/>
              <a:gd name="connsiteX6" fmla="*/ 4288971 w 4288971"/>
              <a:gd name="connsiteY6" fmla="*/ 1121229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111827 w 2993571"/>
              <a:gd name="connsiteY4" fmla="*/ 620486 h 2993572"/>
              <a:gd name="connsiteX5" fmla="*/ 2024743 w 2993571"/>
              <a:gd name="connsiteY5" fmla="*/ 587829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111827 w 2993571"/>
              <a:gd name="connsiteY4" fmla="*/ 620486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009998 w 2993571"/>
              <a:gd name="connsiteY4" fmla="*/ 518657 h 299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571" h="2993572">
                <a:moveTo>
                  <a:pt x="1491343" y="0"/>
                </a:moveTo>
                <a:lnTo>
                  <a:pt x="0" y="1491343"/>
                </a:lnTo>
                <a:lnTo>
                  <a:pt x="1502229" y="2993572"/>
                </a:lnTo>
                <a:lnTo>
                  <a:pt x="2993571" y="1502230"/>
                </a:lnTo>
                <a:lnTo>
                  <a:pt x="2009998" y="518657"/>
                </a:lnTo>
              </a:path>
            </a:pathLst>
          </a:custGeom>
          <a:noFill/>
          <a:ln w="38100">
            <a:solidFill>
              <a:srgbClr val="CBA05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4" name="Freeform 27"/>
          <p:cNvSpPr/>
          <p:nvPr/>
        </p:nvSpPr>
        <p:spPr>
          <a:xfrm rot="10800000" flipH="1">
            <a:off x="5057990" y="605023"/>
            <a:ext cx="1728000" cy="1728000"/>
          </a:xfrm>
          <a:custGeom>
            <a:avLst/>
            <a:gdLst>
              <a:gd name="connsiteX0" fmla="*/ 1491343 w 4288971"/>
              <a:gd name="connsiteY0" fmla="*/ 0 h 2993572"/>
              <a:gd name="connsiteX1" fmla="*/ 0 w 4288971"/>
              <a:gd name="connsiteY1" fmla="*/ 1491343 h 2993572"/>
              <a:gd name="connsiteX2" fmla="*/ 1502229 w 4288971"/>
              <a:gd name="connsiteY2" fmla="*/ 2993572 h 2993572"/>
              <a:gd name="connsiteX3" fmla="*/ 2993571 w 4288971"/>
              <a:gd name="connsiteY3" fmla="*/ 1502230 h 2993572"/>
              <a:gd name="connsiteX4" fmla="*/ 2111827 w 4288971"/>
              <a:gd name="connsiteY4" fmla="*/ 620486 h 2993572"/>
              <a:gd name="connsiteX5" fmla="*/ 2024743 w 4288971"/>
              <a:gd name="connsiteY5" fmla="*/ 587829 h 2993572"/>
              <a:gd name="connsiteX6" fmla="*/ 4288971 w 4288971"/>
              <a:gd name="connsiteY6" fmla="*/ 1121229 h 2993572"/>
              <a:gd name="connsiteX7" fmla="*/ 3875314 w 4288971"/>
              <a:gd name="connsiteY7" fmla="*/ 1545772 h 2993572"/>
              <a:gd name="connsiteX0" fmla="*/ 1491343 w 4288971"/>
              <a:gd name="connsiteY0" fmla="*/ 0 h 2993572"/>
              <a:gd name="connsiteX1" fmla="*/ 0 w 4288971"/>
              <a:gd name="connsiteY1" fmla="*/ 1491343 h 2993572"/>
              <a:gd name="connsiteX2" fmla="*/ 1502229 w 4288971"/>
              <a:gd name="connsiteY2" fmla="*/ 2993572 h 2993572"/>
              <a:gd name="connsiteX3" fmla="*/ 2993571 w 4288971"/>
              <a:gd name="connsiteY3" fmla="*/ 1502230 h 2993572"/>
              <a:gd name="connsiteX4" fmla="*/ 2111827 w 4288971"/>
              <a:gd name="connsiteY4" fmla="*/ 620486 h 2993572"/>
              <a:gd name="connsiteX5" fmla="*/ 2024743 w 4288971"/>
              <a:gd name="connsiteY5" fmla="*/ 587829 h 2993572"/>
              <a:gd name="connsiteX6" fmla="*/ 4288971 w 4288971"/>
              <a:gd name="connsiteY6" fmla="*/ 1121229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111827 w 2993571"/>
              <a:gd name="connsiteY4" fmla="*/ 620486 h 2993572"/>
              <a:gd name="connsiteX5" fmla="*/ 2024743 w 2993571"/>
              <a:gd name="connsiteY5" fmla="*/ 587829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111827 w 2993571"/>
              <a:gd name="connsiteY4" fmla="*/ 620486 h 2993572"/>
              <a:gd name="connsiteX0" fmla="*/ 1491343 w 2993571"/>
              <a:gd name="connsiteY0" fmla="*/ 0 h 2993572"/>
              <a:gd name="connsiteX1" fmla="*/ 0 w 2993571"/>
              <a:gd name="connsiteY1" fmla="*/ 1491343 h 2993572"/>
              <a:gd name="connsiteX2" fmla="*/ 1502229 w 2993571"/>
              <a:gd name="connsiteY2" fmla="*/ 2993572 h 2993572"/>
              <a:gd name="connsiteX3" fmla="*/ 2993571 w 2993571"/>
              <a:gd name="connsiteY3" fmla="*/ 1502230 h 2993572"/>
              <a:gd name="connsiteX4" fmla="*/ 2009998 w 2993571"/>
              <a:gd name="connsiteY4" fmla="*/ 518657 h 2993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571" h="2993572">
                <a:moveTo>
                  <a:pt x="1491343" y="0"/>
                </a:moveTo>
                <a:lnTo>
                  <a:pt x="0" y="1491343"/>
                </a:lnTo>
                <a:lnTo>
                  <a:pt x="1502229" y="2993572"/>
                </a:lnTo>
                <a:lnTo>
                  <a:pt x="2993571" y="1502230"/>
                </a:lnTo>
                <a:lnTo>
                  <a:pt x="2009998" y="518657"/>
                </a:lnTo>
              </a:path>
            </a:pathLst>
          </a:custGeom>
          <a:noFill/>
          <a:ln w="38100">
            <a:solidFill>
              <a:srgbClr val="CBA05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2" name="ZoneTexte 44"/>
          <p:cNvSpPr txBox="1"/>
          <p:nvPr/>
        </p:nvSpPr>
        <p:spPr>
          <a:xfrm>
            <a:off x="5481020" y="2861099"/>
            <a:ext cx="30884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/>
            <a:r>
              <a:rPr lang="en-US" sz="1600" b="1" dirty="0">
                <a:solidFill>
                  <a:prstClr val="white"/>
                </a:solidFill>
              </a:rPr>
              <a:t>Heavy freight elevators with proven Gen2 technology</a:t>
            </a:r>
            <a:endParaRPr lang="en-US" b="1" dirty="0">
              <a:solidFill>
                <a:srgbClr val="041E42"/>
              </a:solidFill>
            </a:endParaRPr>
          </a:p>
        </p:txBody>
      </p:sp>
      <p:sp>
        <p:nvSpPr>
          <p:cNvPr id="23" name="ZoneTexte 44"/>
          <p:cNvSpPr txBox="1"/>
          <p:nvPr/>
        </p:nvSpPr>
        <p:spPr>
          <a:xfrm>
            <a:off x="4376041" y="4061005"/>
            <a:ext cx="37339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/>
            <a:r>
              <a:rPr lang="en-US" sz="1600" b="1" dirty="0">
                <a:solidFill>
                  <a:prstClr val="white"/>
                </a:solidFill>
              </a:rPr>
              <a:t>Reasonable complement to </a:t>
            </a:r>
          </a:p>
          <a:p>
            <a:pPr defTabSz="457189"/>
            <a:r>
              <a:rPr lang="en-US" sz="1600" b="1">
                <a:solidFill>
                  <a:prstClr val="white"/>
                </a:solidFill>
              </a:rPr>
              <a:t>Gen2 Robusta</a:t>
            </a:r>
            <a:endParaRPr lang="en-US" b="1" dirty="0">
              <a:solidFill>
                <a:srgbClr val="041E42"/>
              </a:solidFill>
            </a:endParaRPr>
          </a:p>
        </p:txBody>
      </p:sp>
      <p:sp>
        <p:nvSpPr>
          <p:cNvPr id="24" name="ZoneTexte 44"/>
          <p:cNvSpPr txBox="1"/>
          <p:nvPr/>
        </p:nvSpPr>
        <p:spPr>
          <a:xfrm>
            <a:off x="6565739" y="1764477"/>
            <a:ext cx="22711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189"/>
            <a:r>
              <a:rPr lang="en-US" sz="1600" b="1" dirty="0">
                <a:solidFill>
                  <a:prstClr val="white"/>
                </a:solidFill>
              </a:rPr>
              <a:t>x</a:t>
            </a:r>
            <a:endParaRPr lang="en-US" b="1" dirty="0">
              <a:solidFill>
                <a:srgbClr val="041E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34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t="-163" r="19130" b="163"/>
          <a:stretch/>
        </p:blipFill>
        <p:spPr bwMode="auto">
          <a:xfrm>
            <a:off x="4285291" y="1"/>
            <a:ext cx="485870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/>
          <p:nvPr/>
        </p:nvSpPr>
        <p:spPr>
          <a:xfrm>
            <a:off x="3834871" y="-2"/>
            <a:ext cx="2450707" cy="51435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71000"/>
                </a:schemeClr>
              </a:gs>
              <a:gs pos="86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45718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3450"/>
            <a:ext cx="2133600" cy="249238"/>
          </a:xfrm>
        </p:spPr>
        <p:txBody>
          <a:bodyPr/>
          <a:lstStyle/>
          <a:p>
            <a:fld id="{EE7EB586-B23C-B748-A14C-C6A1460F7C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38" y="4654169"/>
            <a:ext cx="1013988" cy="42812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89578" y="1944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ct val="0"/>
              </a:spcBef>
              <a:buNone/>
              <a:defRPr sz="3200" b="1" i="0"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/>
              <a:t>Main characteristics overview</a:t>
            </a:r>
          </a:p>
        </p:txBody>
      </p:sp>
      <p:sp>
        <p:nvSpPr>
          <p:cNvPr id="8" name="ZoneTexte 14"/>
          <p:cNvSpPr txBox="1"/>
          <p:nvPr/>
        </p:nvSpPr>
        <p:spPr>
          <a:xfrm>
            <a:off x="230400" y="684000"/>
            <a:ext cx="227920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189"/>
            <a:r>
              <a:rPr lang="en-US" b="1" dirty="0">
                <a:solidFill>
                  <a:srgbClr val="CBA052"/>
                </a:solidFill>
              </a:rPr>
              <a:t>Gen2 </a:t>
            </a:r>
            <a:r>
              <a:rPr lang="tr-TR" b="1" dirty="0" err="1">
                <a:solidFill>
                  <a:srgbClr val="CBA052"/>
                </a:solidFill>
              </a:rPr>
              <a:t>Robusta</a:t>
            </a:r>
            <a:r>
              <a:rPr lang="tr-TR" b="1" dirty="0">
                <a:solidFill>
                  <a:srgbClr val="CBA052"/>
                </a:solidFill>
              </a:rPr>
              <a:t> ED</a:t>
            </a:r>
            <a:br>
              <a:rPr lang="en-US" b="1" dirty="0">
                <a:solidFill>
                  <a:srgbClr val="CBA052"/>
                </a:solidFill>
              </a:rPr>
            </a:br>
            <a:endParaRPr lang="en-US" dirty="0">
              <a:solidFill>
                <a:srgbClr val="CBA05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26586"/>
              </p:ext>
            </p:extLst>
          </p:nvPr>
        </p:nvGraphicFramePr>
        <p:xfrm>
          <a:off x="350335" y="1146675"/>
          <a:ext cx="3934955" cy="3528414"/>
        </p:xfrm>
        <a:graphic>
          <a:graphicData uri="http://schemas.openxmlformats.org/drawingml/2006/table">
            <a:tbl>
              <a:tblPr/>
              <a:tblGrid>
                <a:gridCol w="641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Duty Load &amp; number of passengers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3000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3500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4000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4500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5000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Speed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0,5 / 0,8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(m/s)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1,6 / 1.75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1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202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Entrances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1 or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20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2 (180°)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202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Low OVH / Low Pit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11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Car width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 ÷ 2700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Car depth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2400 ÷ 3800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Car height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2200 ÷ 2700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WTW (min)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2670 (On Landing), 2795 (in Hoistway)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HW (min)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2970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11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9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11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Standard</a:t>
                      </a: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A0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 dirty="0" err="1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No</a:t>
                      </a:r>
                      <a:r>
                        <a:rPr lang="de-DE" sz="900" b="0" i="0" u="none" strike="noStrike" dirty="0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de-DE" sz="900" b="0" i="0" u="none" strike="noStrike" dirty="0" err="1">
                          <a:solidFill>
                            <a:srgbClr val="041E42"/>
                          </a:solidFill>
                          <a:effectLst/>
                          <a:latin typeface="Century Gothic" panose="020B0502020202020204" pitchFamily="34" charset="0"/>
                        </a:rPr>
                        <a:t>scope</a:t>
                      </a:r>
                      <a:endParaRPr lang="de-DE" sz="900" b="0" i="0" u="none" strike="noStrike" dirty="0">
                        <a:solidFill>
                          <a:srgbClr val="041E42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63" marR="8463" marT="84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8650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6884076" y="4818477"/>
            <a:ext cx="2133600" cy="249238"/>
          </a:xfrm>
        </p:spPr>
        <p:txBody>
          <a:bodyPr/>
          <a:lstStyle/>
          <a:p>
            <a:fld id="{EE7EB586-B23C-B748-A14C-C6A1460F7C1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age 5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8" y="4654169"/>
            <a:ext cx="1013988" cy="428128"/>
          </a:xfrm>
          <a:prstGeom prst="rect">
            <a:avLst/>
          </a:prstGeom>
        </p:spPr>
      </p:pic>
      <p:sp>
        <p:nvSpPr>
          <p:cNvPr id="67" name="Titre 7"/>
          <p:cNvSpPr txBox="1">
            <a:spLocks/>
          </p:cNvSpPr>
          <p:nvPr/>
        </p:nvSpPr>
        <p:spPr>
          <a:xfrm>
            <a:off x="19714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dirty="0"/>
              <a:t>Key parameters</a:t>
            </a:r>
          </a:p>
        </p:txBody>
      </p:sp>
      <p:sp>
        <p:nvSpPr>
          <p:cNvPr id="86" name="CuadroTexto 85"/>
          <p:cNvSpPr txBox="1">
            <a:spLocks/>
          </p:cNvSpPr>
          <p:nvPr/>
        </p:nvSpPr>
        <p:spPr>
          <a:xfrm>
            <a:off x="3718755" y="1104608"/>
            <a:ext cx="1141200" cy="2265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180000"/>
            <a:r>
              <a:rPr lang="es-ES" sz="1000" b="1" dirty="0">
                <a:solidFill>
                  <a:schemeClr val="bg1"/>
                </a:solidFill>
              </a:rPr>
              <a:t>DOOR RANGE</a:t>
            </a:r>
          </a:p>
        </p:txBody>
      </p:sp>
      <p:sp>
        <p:nvSpPr>
          <p:cNvPr id="116" name="CuadroTexto 115"/>
          <p:cNvSpPr txBox="1">
            <a:spLocks noChangeAspect="1"/>
          </p:cNvSpPr>
          <p:nvPr/>
        </p:nvSpPr>
        <p:spPr>
          <a:xfrm>
            <a:off x="3662272" y="3717586"/>
            <a:ext cx="1393918" cy="28814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180000"/>
            <a:r>
              <a:rPr lang="tr-TR" sz="700" b="1" dirty="0">
                <a:solidFill>
                  <a:schemeClr val="tx1"/>
                </a:solidFill>
              </a:rPr>
              <a:t>CLD3</a:t>
            </a:r>
            <a:endParaRPr lang="es-ES" sz="700" b="1" dirty="0">
              <a:solidFill>
                <a:schemeClr val="tx1"/>
              </a:solidFill>
            </a:endParaRPr>
          </a:p>
          <a:p>
            <a:pPr algn="ctr" defTabSz="180000"/>
            <a:r>
              <a:rPr lang="tr-TR" sz="700" b="1" dirty="0">
                <a:solidFill>
                  <a:schemeClr val="tx1"/>
                </a:solidFill>
              </a:rPr>
              <a:t>6</a:t>
            </a:r>
            <a:r>
              <a:rPr lang="es-ES" sz="700" b="1" dirty="0">
                <a:solidFill>
                  <a:schemeClr val="tx1"/>
                </a:solidFill>
              </a:rPr>
              <a:t> panel</a:t>
            </a:r>
            <a:r>
              <a:rPr lang="tr-TR" sz="700" b="1" dirty="0">
                <a:solidFill>
                  <a:schemeClr val="tx1"/>
                </a:solidFill>
              </a:rPr>
              <a:t>s</a:t>
            </a:r>
            <a:r>
              <a:rPr lang="es-ES" sz="700" b="1" dirty="0">
                <a:solidFill>
                  <a:schemeClr val="tx1"/>
                </a:solidFill>
              </a:rPr>
              <a:t> central</a:t>
            </a:r>
          </a:p>
        </p:txBody>
      </p:sp>
      <p:cxnSp>
        <p:nvCxnSpPr>
          <p:cNvPr id="8" name="Gerader Verbinder 7"/>
          <p:cNvCxnSpPr/>
          <p:nvPr/>
        </p:nvCxnSpPr>
        <p:spPr>
          <a:xfrm>
            <a:off x="3204594" y="843213"/>
            <a:ext cx="0" cy="37972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5596855" y="843387"/>
            <a:ext cx="0" cy="379726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85"/>
          <p:cNvSpPr txBox="1">
            <a:spLocks/>
          </p:cNvSpPr>
          <p:nvPr/>
        </p:nvSpPr>
        <p:spPr>
          <a:xfrm>
            <a:off x="950001" y="1104608"/>
            <a:ext cx="1630337" cy="380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180000"/>
            <a:r>
              <a:rPr lang="tr-TR" sz="1000" b="1" dirty="0">
                <a:solidFill>
                  <a:schemeClr val="bg1"/>
                </a:solidFill>
              </a:rPr>
              <a:t>VARIABLE</a:t>
            </a:r>
            <a:r>
              <a:rPr lang="es-ES" sz="1000" b="1" dirty="0">
                <a:solidFill>
                  <a:schemeClr val="bg1"/>
                </a:solidFill>
              </a:rPr>
              <a:t> CAR DIMENSIONS</a:t>
            </a:r>
          </a:p>
        </p:txBody>
      </p:sp>
      <p:sp>
        <p:nvSpPr>
          <p:cNvPr id="38" name="CuadroTexto 85"/>
          <p:cNvSpPr txBox="1">
            <a:spLocks/>
          </p:cNvSpPr>
          <p:nvPr/>
        </p:nvSpPr>
        <p:spPr>
          <a:xfrm>
            <a:off x="6497843" y="1104608"/>
            <a:ext cx="1580756" cy="2265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180000"/>
            <a:r>
              <a:rPr lang="es-ES" sz="1000" b="1" dirty="0">
                <a:solidFill>
                  <a:schemeClr val="bg1"/>
                </a:solidFill>
              </a:rPr>
              <a:t>MACHINE LOCATION</a:t>
            </a:r>
          </a:p>
        </p:txBody>
      </p:sp>
      <p:sp>
        <p:nvSpPr>
          <p:cNvPr id="35" name="ZoneTexte 14"/>
          <p:cNvSpPr txBox="1"/>
          <p:nvPr/>
        </p:nvSpPr>
        <p:spPr>
          <a:xfrm>
            <a:off x="213622" y="684000"/>
            <a:ext cx="236671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189"/>
            <a:r>
              <a:rPr lang="en-US" b="1" dirty="0">
                <a:solidFill>
                  <a:srgbClr val="CBA052"/>
                </a:solidFill>
              </a:rPr>
              <a:t>Gen2 </a:t>
            </a:r>
            <a:r>
              <a:rPr lang="tr-TR" b="1" dirty="0" err="1">
                <a:solidFill>
                  <a:srgbClr val="CBA052"/>
                </a:solidFill>
              </a:rPr>
              <a:t>Robusta</a:t>
            </a:r>
            <a:r>
              <a:rPr lang="tr-TR" b="1" dirty="0">
                <a:solidFill>
                  <a:srgbClr val="CBA052"/>
                </a:solidFill>
              </a:rPr>
              <a:t> ED</a:t>
            </a:r>
            <a:endParaRPr lang="en-US" dirty="0">
              <a:solidFill>
                <a:srgbClr val="CBA052"/>
              </a:solidFill>
            </a:endParaRPr>
          </a:p>
        </p:txBody>
      </p:sp>
      <p:sp>
        <p:nvSpPr>
          <p:cNvPr id="44" name="5 Rectángulo"/>
          <p:cNvSpPr/>
          <p:nvPr/>
        </p:nvSpPr>
        <p:spPr bwMode="auto">
          <a:xfrm>
            <a:off x="568571" y="1712042"/>
            <a:ext cx="1612318" cy="1843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900" dirty="0">
                <a:solidFill>
                  <a:schemeClr val="bg1"/>
                </a:solidFill>
              </a:rPr>
              <a:t>9</a:t>
            </a:r>
            <a:r>
              <a:rPr kumimoji="0" lang="es-ES" sz="9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s-ES" sz="900" dirty="0">
                <a:solidFill>
                  <a:schemeClr val="bg1"/>
                </a:solidFill>
              </a:rPr>
              <a:t>m</a:t>
            </a:r>
            <a:r>
              <a:rPr lang="es-ES" sz="900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5" name="5 Rectángulo"/>
          <p:cNvSpPr/>
          <p:nvPr/>
        </p:nvSpPr>
        <p:spPr bwMode="auto">
          <a:xfrm>
            <a:off x="575085" y="2686439"/>
            <a:ext cx="960236" cy="867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900" dirty="0">
                <a:solidFill>
                  <a:schemeClr val="tx1"/>
                </a:solidFill>
              </a:rPr>
              <a:t>4</a:t>
            </a:r>
            <a:r>
              <a:rPr lang="es-ES" sz="900" dirty="0">
                <a:solidFill>
                  <a:schemeClr val="tx1"/>
                </a:solidFill>
              </a:rPr>
              <a:t>,</a:t>
            </a:r>
            <a:r>
              <a:rPr lang="tr-TR" sz="900" dirty="0">
                <a:solidFill>
                  <a:schemeClr val="tx1"/>
                </a:solidFill>
              </a:rPr>
              <a:t>32</a:t>
            </a:r>
            <a:r>
              <a:rPr kumimoji="0" lang="es-E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</a:t>
            </a:r>
            <a:r>
              <a:rPr kumimoji="0" lang="es-ES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46" name="7 Flecha izquierda y derecha"/>
          <p:cNvSpPr/>
          <p:nvPr/>
        </p:nvSpPr>
        <p:spPr bwMode="auto">
          <a:xfrm rot="18285109">
            <a:off x="1333310" y="2080619"/>
            <a:ext cx="1031346" cy="221780"/>
          </a:xfrm>
          <a:prstGeom prst="leftRightArrow">
            <a:avLst/>
          </a:prstGeom>
          <a:ln w="9525"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8" name="Gerade Verbindung 37"/>
          <p:cNvCxnSpPr/>
          <p:nvPr/>
        </p:nvCxnSpPr>
        <p:spPr>
          <a:xfrm>
            <a:off x="326767" y="1702717"/>
            <a:ext cx="19309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8"/>
          <p:cNvCxnSpPr/>
          <p:nvPr/>
        </p:nvCxnSpPr>
        <p:spPr>
          <a:xfrm>
            <a:off x="326767" y="3565150"/>
            <a:ext cx="19354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39"/>
          <p:cNvCxnSpPr/>
          <p:nvPr/>
        </p:nvCxnSpPr>
        <p:spPr>
          <a:xfrm>
            <a:off x="560745" y="3632256"/>
            <a:ext cx="0" cy="1706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44"/>
          <p:cNvCxnSpPr/>
          <p:nvPr/>
        </p:nvCxnSpPr>
        <p:spPr>
          <a:xfrm>
            <a:off x="2187465" y="3606653"/>
            <a:ext cx="0" cy="19626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47"/>
          <p:cNvCxnSpPr/>
          <p:nvPr/>
        </p:nvCxnSpPr>
        <p:spPr>
          <a:xfrm>
            <a:off x="570753" y="3779136"/>
            <a:ext cx="1610136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3"/>
          <p:cNvCxnSpPr/>
          <p:nvPr/>
        </p:nvCxnSpPr>
        <p:spPr>
          <a:xfrm>
            <a:off x="378012" y="1712042"/>
            <a:ext cx="0" cy="184381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4"/>
          <p:cNvSpPr txBox="1"/>
          <p:nvPr/>
        </p:nvSpPr>
        <p:spPr>
          <a:xfrm>
            <a:off x="990208" y="3570694"/>
            <a:ext cx="982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CW variable</a:t>
            </a:r>
          </a:p>
        </p:txBody>
      </p:sp>
      <p:sp>
        <p:nvSpPr>
          <p:cNvPr id="62" name="Textfeld 57"/>
          <p:cNvSpPr txBox="1"/>
          <p:nvPr/>
        </p:nvSpPr>
        <p:spPr>
          <a:xfrm rot="16200000">
            <a:off x="-175472" y="2584250"/>
            <a:ext cx="869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CD variable</a:t>
            </a:r>
          </a:p>
        </p:txBody>
      </p:sp>
      <p:sp>
        <p:nvSpPr>
          <p:cNvPr id="63" name="Textfeld 42"/>
          <p:cNvSpPr txBox="1"/>
          <p:nvPr/>
        </p:nvSpPr>
        <p:spPr>
          <a:xfrm>
            <a:off x="449576" y="3954056"/>
            <a:ext cx="17844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Variable car dimensions </a:t>
            </a:r>
          </a:p>
          <a:p>
            <a:r>
              <a:rPr lang="en-US" sz="1050" dirty="0"/>
              <a:t>in </a:t>
            </a:r>
            <a:r>
              <a:rPr lang="tr-TR" sz="1050" dirty="0"/>
              <a:t>5</a:t>
            </a:r>
            <a:r>
              <a:rPr lang="en-US" sz="1050" dirty="0"/>
              <a:t>0mm steps</a:t>
            </a:r>
          </a:p>
        </p:txBody>
      </p:sp>
      <p:pic>
        <p:nvPicPr>
          <p:cNvPr id="65" name="Imagen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67726" r="79881" b="23486"/>
          <a:stretch/>
        </p:blipFill>
        <p:spPr bwMode="auto">
          <a:xfrm>
            <a:off x="3284444" y="1636291"/>
            <a:ext cx="2054993" cy="76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CuadroTexto 114"/>
          <p:cNvSpPr txBox="1">
            <a:spLocks noChangeAspect="1"/>
          </p:cNvSpPr>
          <p:nvPr/>
        </p:nvSpPr>
        <p:spPr>
          <a:xfrm>
            <a:off x="3920348" y="2429261"/>
            <a:ext cx="859674" cy="28814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 defTabSz="180000"/>
            <a:r>
              <a:rPr lang="es-ES" sz="700" b="1" dirty="0">
                <a:solidFill>
                  <a:schemeClr val="tx1"/>
                </a:solidFill>
              </a:rPr>
              <a:t>CLD2</a:t>
            </a:r>
          </a:p>
          <a:p>
            <a:pPr algn="ctr" defTabSz="180000"/>
            <a:r>
              <a:rPr lang="es-ES" sz="700" b="1" dirty="0">
                <a:solidFill>
                  <a:schemeClr val="tx1"/>
                </a:solidFill>
              </a:rPr>
              <a:t>4 panel central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2861856"/>
            <a:ext cx="2047875" cy="78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228" y="1391474"/>
            <a:ext cx="2851236" cy="298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13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ChangeAspect="1"/>
          </p:cNvSpPr>
          <p:nvPr/>
        </p:nvSpPr>
        <p:spPr>
          <a:xfrm>
            <a:off x="376314" y="2927960"/>
            <a:ext cx="224153" cy="227501"/>
          </a:xfrm>
          <a:prstGeom prst="rect">
            <a:avLst/>
          </a:prstGeom>
          <a:noFill/>
          <a:ln w="19050">
            <a:solidFill>
              <a:srgbClr val="CBA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>
                <a:solidFill>
                  <a:srgbClr val="CBA052"/>
                </a:solidFill>
              </a:rPr>
              <a:t>+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374640" y="3813958"/>
            <a:ext cx="227501" cy="227501"/>
          </a:xfrm>
          <a:prstGeom prst="rect">
            <a:avLst/>
          </a:prstGeom>
          <a:noFill/>
          <a:ln w="19050">
            <a:solidFill>
              <a:srgbClr val="CBA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>
                <a:solidFill>
                  <a:srgbClr val="CBA052"/>
                </a:solidFill>
              </a:rPr>
              <a:t>+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380436" y="1942488"/>
            <a:ext cx="215909" cy="219134"/>
          </a:xfrm>
          <a:prstGeom prst="rect">
            <a:avLst/>
          </a:prstGeom>
          <a:noFill/>
          <a:ln w="19050">
            <a:solidFill>
              <a:srgbClr val="CBA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>
                <a:solidFill>
                  <a:srgbClr val="CBA052"/>
                </a:solidFill>
              </a:rPr>
              <a:t>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5441" y="1821223"/>
            <a:ext cx="297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200" b="1" dirty="0">
                <a:solidFill>
                  <a:prstClr val="white"/>
                </a:solidFill>
                <a:ea typeface="Calibri" panose="020F0502020204030204" pitchFamily="34" charset="0"/>
              </a:rPr>
              <a:t>A better ride quality</a:t>
            </a:r>
            <a:endParaRPr lang="en-US" sz="1200" dirty="0">
              <a:solidFill>
                <a:prstClr val="white"/>
              </a:solidFill>
              <a:ea typeface="Calibri" panose="020F0502020204030204" pitchFamily="34" charset="0"/>
            </a:endParaRPr>
          </a:p>
          <a:p>
            <a:pPr defTabSz="457189"/>
            <a:r>
              <a:rPr lang="en-US" sz="1200" dirty="0">
                <a:solidFill>
                  <a:prstClr val="white"/>
                </a:solidFill>
              </a:rPr>
              <a:t>10 </a:t>
            </a:r>
            <a:r>
              <a:rPr lang="en-US" sz="1200" dirty="0" err="1">
                <a:solidFill>
                  <a:prstClr val="white"/>
                </a:solidFill>
              </a:rPr>
              <a:t>milli</a:t>
            </a:r>
            <a:r>
              <a:rPr lang="en-US" sz="1200" dirty="0">
                <a:solidFill>
                  <a:prstClr val="white"/>
                </a:solidFill>
              </a:rPr>
              <a:t>-g </a:t>
            </a:r>
            <a:r>
              <a:rPr lang="tr-TR" sz="1200" dirty="0" err="1">
                <a:solidFill>
                  <a:prstClr val="white"/>
                </a:solidFill>
              </a:rPr>
              <a:t>horizontal</a:t>
            </a:r>
            <a:r>
              <a:rPr lang="tr-TR" sz="1200" dirty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vibration and 5</a:t>
            </a:r>
            <a:r>
              <a:rPr lang="tr-TR" sz="1200" dirty="0">
                <a:solidFill>
                  <a:prstClr val="white"/>
                </a:solidFill>
              </a:rPr>
              <a:t>3</a:t>
            </a:r>
            <a:r>
              <a:rPr lang="en-US" sz="1200" dirty="0">
                <a:solidFill>
                  <a:prstClr val="white"/>
                </a:solidFill>
              </a:rPr>
              <a:t>dB(A) in car</a:t>
            </a:r>
            <a:endParaRPr lang="en-US" sz="1200" dirty="0">
              <a:solidFill>
                <a:srgbClr val="041E4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5441" y="2718544"/>
            <a:ext cx="317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fr-FR" sz="1200" b="1" dirty="0" err="1">
                <a:solidFill>
                  <a:prstClr val="white"/>
                </a:solidFill>
                <a:ea typeface="Calibri" panose="020F0502020204030204" pitchFamily="34" charset="0"/>
              </a:rPr>
              <a:t>Robustness</a:t>
            </a:r>
            <a:endParaRPr lang="en-US" sz="1200" b="1" dirty="0">
              <a:solidFill>
                <a:prstClr val="white"/>
              </a:solidFill>
              <a:ea typeface="Calibri" panose="020F0502020204030204" pitchFamily="34" charset="0"/>
            </a:endParaRPr>
          </a:p>
          <a:p>
            <a:pPr defTabSz="457189"/>
            <a:r>
              <a:rPr lang="en-US" sz="1200" dirty="0">
                <a:solidFill>
                  <a:prstClr val="white"/>
                </a:solidFill>
                <a:ea typeface="Calibri" panose="020F0502020204030204" pitchFamily="34" charset="0"/>
              </a:rPr>
              <a:t>All the mechanical efforts go to a full robust car frame.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02" y="490101"/>
            <a:ext cx="2695897" cy="39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2"/>
          <p:cNvSpPr txBox="1"/>
          <p:nvPr/>
        </p:nvSpPr>
        <p:spPr>
          <a:xfrm>
            <a:off x="675441" y="3718293"/>
            <a:ext cx="3171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de-DE" sz="1200" b="1" dirty="0" err="1">
                <a:solidFill>
                  <a:prstClr val="white"/>
                </a:solidFill>
                <a:ea typeface="Calibri" panose="020F0502020204030204" pitchFamily="34" charset="0"/>
              </a:rPr>
              <a:t>Roping</a:t>
            </a:r>
            <a:r>
              <a:rPr lang="de-DE" sz="1200" b="1" dirty="0">
                <a:solidFill>
                  <a:prstClr val="white"/>
                </a:solidFill>
                <a:ea typeface="Calibri" panose="020F0502020204030204" pitchFamily="34" charset="0"/>
              </a:rPr>
              <a:t> 4:1</a:t>
            </a:r>
            <a:endParaRPr lang="en-US" sz="1200" b="1" dirty="0">
              <a:solidFill>
                <a:prstClr val="white"/>
              </a:solidFill>
              <a:ea typeface="Calibri" panose="020F0502020204030204" pitchFamily="34" charset="0"/>
            </a:endParaRPr>
          </a:p>
          <a:p>
            <a:pPr defTabSz="457189"/>
            <a:r>
              <a:rPr lang="en-US" sz="1200" dirty="0">
                <a:solidFill>
                  <a:prstClr val="white"/>
                </a:solidFill>
                <a:ea typeface="Calibri" panose="020F0502020204030204" pitchFamily="34" charset="0"/>
              </a:rPr>
              <a:t>This allows to have high duties with smaller components (machine, drive etc.)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6049528" y="452006"/>
            <a:ext cx="0" cy="338476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4635213" y="525781"/>
            <a:ext cx="0" cy="49834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4635213" y="3289860"/>
            <a:ext cx="1406441" cy="54691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26"/>
          <p:cNvCxnSpPr/>
          <p:nvPr/>
        </p:nvCxnSpPr>
        <p:spPr>
          <a:xfrm>
            <a:off x="4635213" y="1636025"/>
            <a:ext cx="0" cy="1661131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38"/>
          <p:cNvCxnSpPr/>
          <p:nvPr/>
        </p:nvCxnSpPr>
        <p:spPr>
          <a:xfrm>
            <a:off x="4635213" y="1112814"/>
            <a:ext cx="0" cy="49259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147368" y="237273"/>
            <a:ext cx="58879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Belts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268399" y="111095"/>
            <a:ext cx="3121187" cy="977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accent4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800" dirty="0"/>
              <a:t>4:1 Under-slung </a:t>
            </a:r>
          </a:p>
          <a:p>
            <a:r>
              <a:rPr lang="en-US" sz="2800" dirty="0"/>
              <a:t>platform</a:t>
            </a:r>
            <a:endParaRPr lang="en-US" sz="2800" dirty="0">
              <a:solidFill>
                <a:srgbClr val="CBA052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6120608" y="544792"/>
            <a:ext cx="1034" cy="3465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4450031" y="3347036"/>
            <a:ext cx="1619740" cy="66320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4213077" y="2052055"/>
            <a:ext cx="234635" cy="131282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uppieren 2048"/>
          <p:cNvGrpSpPr/>
          <p:nvPr/>
        </p:nvGrpSpPr>
        <p:grpSpPr>
          <a:xfrm>
            <a:off x="6841873" y="1670360"/>
            <a:ext cx="2173941" cy="1841961"/>
            <a:chOff x="6841873" y="1670360"/>
            <a:chExt cx="2173941" cy="184196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873" y="1670360"/>
              <a:ext cx="2173941" cy="170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" name="Textfeld 2047"/>
            <p:cNvSpPr txBox="1"/>
            <p:nvPr/>
          </p:nvSpPr>
          <p:spPr>
            <a:xfrm>
              <a:off x="7496929" y="3235322"/>
              <a:ext cx="96853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Roping 4:1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315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R_METADATA_KEY" val="767a1784-7136-446b-ad41-0397de22b4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019-05-06_MOD BEX-R_V1-0">
  <a:themeElements>
    <a:clrScheme name="OTIS Brand Colors">
      <a:dk1>
        <a:srgbClr val="041E42"/>
      </a:dk1>
      <a:lt1>
        <a:sysClr val="window" lastClr="FFFFFF"/>
      </a:lt1>
      <a:dk2>
        <a:srgbClr val="2E1A47"/>
      </a:dk2>
      <a:lt2>
        <a:srgbClr val="FFFFFF"/>
      </a:lt2>
      <a:accent1>
        <a:srgbClr val="0033A0"/>
      </a:accent1>
      <a:accent2>
        <a:srgbClr val="F65275"/>
      </a:accent2>
      <a:accent3>
        <a:srgbClr val="9E978E"/>
      </a:accent3>
      <a:accent4>
        <a:srgbClr val="CBA052"/>
      </a:accent4>
      <a:accent5>
        <a:srgbClr val="000000"/>
      </a:accent5>
      <a:accent6>
        <a:srgbClr val="000000"/>
      </a:accent6>
      <a:hlink>
        <a:srgbClr val="0033A0"/>
      </a:hlink>
      <a:folHlink>
        <a:srgbClr val="2E1A47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2019-05-06_MOD BEX-R_V1-0">
  <a:themeElements>
    <a:clrScheme name="OTIS Brand Colors">
      <a:dk1>
        <a:srgbClr val="041E42"/>
      </a:dk1>
      <a:lt1>
        <a:sysClr val="window" lastClr="FFFFFF"/>
      </a:lt1>
      <a:dk2>
        <a:srgbClr val="2E1A47"/>
      </a:dk2>
      <a:lt2>
        <a:srgbClr val="FFFFFF"/>
      </a:lt2>
      <a:accent1>
        <a:srgbClr val="0033A0"/>
      </a:accent1>
      <a:accent2>
        <a:srgbClr val="F65275"/>
      </a:accent2>
      <a:accent3>
        <a:srgbClr val="9E978E"/>
      </a:accent3>
      <a:accent4>
        <a:srgbClr val="CBA052"/>
      </a:accent4>
      <a:accent5>
        <a:srgbClr val="000000"/>
      </a:accent5>
      <a:accent6>
        <a:srgbClr val="000000"/>
      </a:accent6>
      <a:hlink>
        <a:srgbClr val="0033A0"/>
      </a:hlink>
      <a:folHlink>
        <a:srgbClr val="2E1A47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6BCAB1-18E4-48C4-8C59-D1008C924E35}"/>
</file>

<file path=customXml/itemProps2.xml><?xml version="1.0" encoding="utf-8"?>
<ds:datastoreItem xmlns:ds="http://schemas.openxmlformats.org/officeDocument/2006/customXml" ds:itemID="{B86EEFFC-C302-49DE-A8BF-AD6CA1F339B0}"/>
</file>

<file path=customXml/itemProps3.xml><?xml version="1.0" encoding="utf-8"?>
<ds:datastoreItem xmlns:ds="http://schemas.openxmlformats.org/officeDocument/2006/customXml" ds:itemID="{051BAA8D-27EE-4ECE-AFA4-65E67A785FFE}"/>
</file>

<file path=docProps/app.xml><?xml version="1.0" encoding="utf-8"?>
<Properties xmlns="http://schemas.openxmlformats.org/officeDocument/2006/extended-properties" xmlns:vt="http://schemas.openxmlformats.org/officeDocument/2006/docPropsVTypes">
  <Template>2019-05-06_MOD BEX-R_V1-0</Template>
  <TotalTime>0</TotalTime>
  <Words>289</Words>
  <Application>Microsoft Office PowerPoint</Application>
  <PresentationFormat>Ekran Gösterisi (16:9)</PresentationFormat>
  <Paragraphs>119</Paragraphs>
  <Slides>4</Slides>
  <Notes>4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Georgia</vt:lpstr>
      <vt:lpstr>2019-05-06_MOD BEX-R_V1-0</vt:lpstr>
      <vt:lpstr>1_2019-05-06_MOD BEX-R_V1-0</vt:lpstr>
      <vt:lpstr>PowerPoint Sunusu</vt:lpstr>
      <vt:lpstr>PowerPoint Sunusu</vt:lpstr>
      <vt:lpstr>PowerPoint Sunusu</vt:lpstr>
      <vt:lpstr>PowerPoint Sunusu</vt:lpstr>
    </vt:vector>
  </TitlesOfParts>
  <Company>OTIS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 BEX-R</dc:title>
  <dc:creator>Armin Hausdorf</dc:creator>
  <cp:lastModifiedBy>AKYILDIZ SİPAHİ, İPEK</cp:lastModifiedBy>
  <cp:revision>533</cp:revision>
  <cp:lastPrinted>2019-11-19T09:45:26Z</cp:lastPrinted>
  <dcterms:created xsi:type="dcterms:W3CDTF">2019-05-06T10:59:13Z</dcterms:created>
  <dcterms:modified xsi:type="dcterms:W3CDTF">2020-11-25T03:18:30Z</dcterms:modified>
</cp:coreProperties>
</file>